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304" r:id="rId2"/>
    <p:sldId id="327" r:id="rId3"/>
    <p:sldId id="368" r:id="rId4"/>
    <p:sldId id="367" r:id="rId5"/>
    <p:sldId id="361" r:id="rId6"/>
    <p:sldId id="337" r:id="rId7"/>
    <p:sldId id="338" r:id="rId8"/>
    <p:sldId id="339" r:id="rId9"/>
    <p:sldId id="364" r:id="rId10"/>
    <p:sldId id="366" r:id="rId11"/>
    <p:sldId id="370" r:id="rId12"/>
    <p:sldId id="369" r:id="rId13"/>
    <p:sldId id="365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9900FF"/>
    <a:srgbClr val="009900"/>
    <a:srgbClr val="000099"/>
    <a:srgbClr val="FF3300"/>
    <a:srgbClr val="FF0000"/>
    <a:srgbClr val="FF00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70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0F30B-6DB4-44F1-BCA4-29C2F528B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73379-3D61-4C87-8FB0-287521833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482B-BDA3-4AD1-AB95-63B33396D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31646-42BD-43E1-97F6-E9D6BF15F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5EF46-52E9-46A4-AEA5-5A8A46F50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72051-E531-4D4A-8DC3-3EFECEFA7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4237E-5A9E-42AC-98CC-6C0E79121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68E7F-E7A9-4914-9343-22D1C05E3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F3A20-1AAD-4E44-923F-53BEE351B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77F76-4E55-4F5C-959D-B99662752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ADF2E-E921-4600-BC09-E6760B10D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FE9A-F29D-40F2-8CA7-ADB303809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AB32D-1735-4A0B-A634-737EFF314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FE78665-7337-40B1-BB74-A14DFAB6D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28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19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2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28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28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62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2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28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28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62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2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28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28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62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2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28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28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62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2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28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28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62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enter-kontakt@yandex.ru" TargetMode="External"/><Relationship Id="rId2" Type="http://schemas.openxmlformats.org/officeDocument/2006/relationships/hyperlink" Target="tel:+78123884627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mediation-kontakt@mail.ru" TargetMode="External"/><Relationship Id="rId4" Type="http://schemas.openxmlformats.org/officeDocument/2006/relationships/hyperlink" Target="https://vk.com/center_kontak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oardfreeads.com/files/images/135/55/cf9111e46fcdd64cd38c40e4c1d_13555_p0.jpg" TargetMode="External"/><Relationship Id="rId2" Type="http://schemas.openxmlformats.org/officeDocument/2006/relationships/hyperlink" Target="http://kcson.ucoz.org/index/socialnaja_gostinica_dlja_nesovershennoletnikh/0-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ru-RU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000099"/>
                </a:solidFill>
                <a:latin typeface="Tahoma" pitchFamily="34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000099"/>
                </a:solidFill>
                <a:latin typeface="Tahoma" pitchFamily="34" charset="0"/>
                <a:cs typeface="Times New Roman" pitchFamily="18" charset="0"/>
              </a:rPr>
            </a:b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i="1" smtClean="0">
              <a:solidFill>
                <a:srgbClr val="0066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0"/>
            <a:ext cx="9036495" cy="674136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Правовая основа создания и деятельности служб школьной медиации:</a:t>
            </a:r>
          </a:p>
          <a:p>
            <a:pPr>
              <a:buFontTx/>
              <a:buNone/>
            </a:pPr>
            <a:r>
              <a:rPr lang="ru-RU" sz="1400" dirty="0" smtClean="0"/>
              <a:t>-Конституция Российской Федерации;</a:t>
            </a:r>
          </a:p>
          <a:p>
            <a:pPr>
              <a:buFontTx/>
              <a:buNone/>
            </a:pPr>
            <a:r>
              <a:rPr lang="ru-RU" sz="1400" dirty="0" smtClean="0"/>
              <a:t>-Гражданский кодекс Российской Федерации;</a:t>
            </a:r>
          </a:p>
          <a:p>
            <a:pPr>
              <a:buFontTx/>
              <a:buNone/>
            </a:pPr>
            <a:r>
              <a:rPr lang="ru-RU" sz="1400" dirty="0" smtClean="0"/>
              <a:t>-Семейный кодекс Российской Федерации;</a:t>
            </a:r>
          </a:p>
          <a:p>
            <a:pPr>
              <a:buFontTx/>
              <a:buNone/>
            </a:pPr>
            <a:r>
              <a:rPr lang="ru-RU" sz="1400" dirty="0" smtClean="0"/>
              <a:t>-Федеральный закон от 24 июля 1998 г. № 124-ФЗ «Об основных гарантиях прав ребенка в Российской Федерации»;</a:t>
            </a:r>
          </a:p>
          <a:p>
            <a:pPr>
              <a:buFontTx/>
              <a:buNone/>
            </a:pPr>
            <a:r>
              <a:rPr lang="ru-RU" sz="1400" dirty="0" smtClean="0"/>
              <a:t>-Федеральный закон от 29 декабря 2012 г. № 273-ФЗ «Об образовании в Российской Федерации»;</a:t>
            </a:r>
          </a:p>
          <a:p>
            <a:pPr>
              <a:buFontTx/>
              <a:buNone/>
            </a:pPr>
            <a:r>
              <a:rPr lang="ru-RU" sz="1400" dirty="0" smtClean="0"/>
              <a:t>-Конвенция ООН о правах ребенка (от 20 ноября 1989 г.);</a:t>
            </a:r>
          </a:p>
          <a:p>
            <a:pPr>
              <a:buFontTx/>
              <a:buNone/>
            </a:pPr>
            <a:r>
              <a:rPr lang="ru-RU" sz="1400" dirty="0" smtClean="0"/>
              <a:t>-Федеральный закон от 27 июля 2010 г. № 193-ФЗ «Об альтернативной процедуре урегулирования споров с участием посредника (процедуре медиации)».</a:t>
            </a:r>
          </a:p>
          <a:p>
            <a:pPr>
              <a:buFontTx/>
              <a:buNone/>
            </a:pPr>
            <a:r>
              <a:rPr lang="ru-RU" sz="1400" dirty="0" smtClean="0"/>
              <a:t>-Национальная стратегия действий в интересах детей" (Указ Президента РФ от 1 июня 2012 г. N 761 "О Национальной стратегии действий в интересах детей на 2012 - 2017 годы").</a:t>
            </a:r>
          </a:p>
          <a:p>
            <a:pPr>
              <a:buFontTx/>
              <a:buNone/>
            </a:pPr>
            <a:r>
              <a:rPr lang="ru-RU" sz="1400" dirty="0" smtClean="0"/>
              <a:t>-План первоочередных мероприятий до 2014 года по реализации важнейших положений Национальной стратегии действий в интересах детей на 2012 - 2017 годы", утвержденного распоряжением Правительства Российской Федерации от 15 октября 2012 г. № 1916-р </a:t>
            </a:r>
          </a:p>
          <a:p>
            <a:pPr>
              <a:buNone/>
            </a:pPr>
            <a:r>
              <a:rPr lang="ru-RU" sz="1400" dirty="0" smtClean="0"/>
              <a:t>-Рекомендации по организации служб школьной медиации в образовательных организациях (Письмо </a:t>
            </a:r>
            <a:r>
              <a:rPr lang="ru-RU" sz="1400" dirty="0" err="1" smtClean="0"/>
              <a:t>Минобрнауки</a:t>
            </a:r>
            <a:r>
              <a:rPr lang="ru-RU" sz="1400" dirty="0" smtClean="0"/>
              <a:t> России от 18.11.2013 № ВК-844/07 "О направлении методических рекомендаций по организации служб школьной медиации" (вместе с Рекомендациями по организации служб школьной медиации в образовательных организациях, утвержденными </a:t>
            </a:r>
            <a:r>
              <a:rPr lang="ru-RU" sz="1400" dirty="0" err="1" smtClean="0"/>
              <a:t>Минобрнауки</a:t>
            </a:r>
            <a:r>
              <a:rPr lang="ru-RU" sz="1400" dirty="0" smtClean="0"/>
              <a:t> России 18.11.2013 № ВК-54/07вн) </a:t>
            </a:r>
          </a:p>
          <a:p>
            <a:pPr>
              <a:buNone/>
            </a:pPr>
            <a:r>
              <a:rPr lang="ru-RU" sz="1400" dirty="0" smtClean="0"/>
              <a:t>-Методические рекомендации  СПб АППО  по созданию и организации деятельности в ГОУ служб медиации и примирения  для разрешения на ранних этапах   возникающих противоречий и конфликтов</a:t>
            </a:r>
          </a:p>
          <a:p>
            <a:pPr>
              <a:buNone/>
            </a:pPr>
            <a:r>
              <a:rPr lang="ru-RU" sz="1400" dirty="0" smtClean="0"/>
              <a:t>-Методические рекомендации СПб АППО для  специалистов органов  и учреждений  системы  профилактики  безнадзорности и правонарушений несовершеннолетних по применению медиативных  и восстановительных практик с детьми и подростками </a:t>
            </a:r>
          </a:p>
          <a:p>
            <a:pPr>
              <a:buFontTx/>
              <a:buNone/>
            </a:pPr>
            <a:endParaRPr lang="ru-RU" sz="1400" b="1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71813" y="2643188"/>
            <a:ext cx="3143250" cy="178593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70C0"/>
                </a:solidFill>
              </a:rPr>
              <a:t>Школьная  служба  </a:t>
            </a:r>
            <a:r>
              <a:rPr lang="ru-RU" dirty="0" smtClean="0">
                <a:solidFill>
                  <a:srgbClr val="0070C0"/>
                </a:solidFill>
              </a:rPr>
              <a:t>медиации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88" y="5143500"/>
            <a:ext cx="1857375" cy="107156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70C0"/>
                </a:solidFill>
              </a:rPr>
              <a:t>Информация  о конфликтах от учителей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14625" y="5143500"/>
            <a:ext cx="1785938" cy="10001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70C0"/>
                </a:solidFill>
              </a:rPr>
              <a:t>Личные обращения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625" y="5143500"/>
            <a:ext cx="2000250" cy="1000125"/>
          </a:xfrm>
          <a:prstGeom prst="roundRect">
            <a:avLst>
              <a:gd name="adj" fmla="val 246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70C0"/>
                </a:solidFill>
              </a:rPr>
              <a:t>Ящик обращении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00938" y="5143500"/>
            <a:ext cx="1428750" cy="107156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70C0"/>
                </a:solidFill>
              </a:rPr>
              <a:t>Конфликты, о которых стало известно лично </a:t>
            </a:r>
          </a:p>
        </p:txBody>
      </p:sp>
      <p:sp>
        <p:nvSpPr>
          <p:cNvPr id="10" name="Овал 9"/>
          <p:cNvSpPr/>
          <p:nvPr/>
        </p:nvSpPr>
        <p:spPr>
          <a:xfrm>
            <a:off x="214313" y="3000375"/>
            <a:ext cx="2071687" cy="17145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70C0"/>
                </a:solidFill>
              </a:rPr>
              <a:t>Взаимодействие с педагогом- психологом, социальным педагогом </a:t>
            </a:r>
          </a:p>
        </p:txBody>
      </p:sp>
      <p:sp>
        <p:nvSpPr>
          <p:cNvPr id="11" name="Овал 10"/>
          <p:cNvSpPr/>
          <p:nvPr/>
        </p:nvSpPr>
        <p:spPr>
          <a:xfrm>
            <a:off x="6624228" y="2928938"/>
            <a:ext cx="2485480" cy="17145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70C0"/>
                </a:solidFill>
              </a:rPr>
              <a:t>Проведение  процедур медиации </a:t>
            </a: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4313" y="500063"/>
            <a:ext cx="3000375" cy="1857375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70C0"/>
                </a:solidFill>
              </a:rPr>
              <a:t>Презентации перед учителями </a:t>
            </a: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796137" y="476672"/>
            <a:ext cx="3062114" cy="1952203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70C0"/>
                </a:solidFill>
              </a:rPr>
              <a:t>Создание информационных стендов, сайт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rot="10800000" flipV="1">
            <a:off x="2000250" y="4214813"/>
            <a:ext cx="1143000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 bwMode="auto">
          <a:xfrm>
            <a:off x="5940152" y="4653136"/>
            <a:ext cx="288032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Прямая со стрелкой 28"/>
          <p:cNvCxnSpPr/>
          <p:nvPr/>
        </p:nvCxnSpPr>
        <p:spPr bwMode="auto">
          <a:xfrm>
            <a:off x="6193475" y="3095898"/>
            <a:ext cx="504056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Прямая со стрелкой 30"/>
          <p:cNvCxnSpPr/>
          <p:nvPr/>
        </p:nvCxnSpPr>
        <p:spPr bwMode="auto">
          <a:xfrm>
            <a:off x="6444208" y="4437112"/>
            <a:ext cx="1008112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Прямая со стрелкой 32"/>
          <p:cNvCxnSpPr/>
          <p:nvPr/>
        </p:nvCxnSpPr>
        <p:spPr bwMode="auto">
          <a:xfrm flipH="1">
            <a:off x="1979712" y="4437112"/>
            <a:ext cx="720080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Прямая со стрелкой 34"/>
          <p:cNvCxnSpPr/>
          <p:nvPr/>
        </p:nvCxnSpPr>
        <p:spPr bwMode="auto">
          <a:xfrm flipH="1">
            <a:off x="2555776" y="3717032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Прямая со стрелкой 36"/>
          <p:cNvCxnSpPr/>
          <p:nvPr/>
        </p:nvCxnSpPr>
        <p:spPr bwMode="auto">
          <a:xfrm flipH="1" flipV="1">
            <a:off x="2627784" y="1484784"/>
            <a:ext cx="1512168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Прямая со стрелкой 38"/>
          <p:cNvCxnSpPr/>
          <p:nvPr/>
        </p:nvCxnSpPr>
        <p:spPr bwMode="auto">
          <a:xfrm flipH="1">
            <a:off x="3491880" y="4653136"/>
            <a:ext cx="36004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Прямая со стрелкой 41"/>
          <p:cNvCxnSpPr/>
          <p:nvPr/>
        </p:nvCxnSpPr>
        <p:spPr bwMode="auto">
          <a:xfrm flipV="1">
            <a:off x="5076056" y="1556792"/>
            <a:ext cx="1152128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 </a:t>
            </a:r>
            <a:endParaRPr lang="ru-RU" sz="2800" b="1" i="1" smtClean="0">
              <a:solidFill>
                <a:srgbClr val="0066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507412" cy="63357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1200" b="1" smtClean="0">
                <a:solidFill>
                  <a:srgbClr val="9900FF"/>
                </a:solidFill>
              </a:rPr>
              <a:t> </a:t>
            </a:r>
            <a:r>
              <a:rPr lang="ru-RU" sz="2000" b="1" smtClean="0">
                <a:solidFill>
                  <a:srgbClr val="003399"/>
                </a:solidFill>
              </a:rPr>
              <a:t>Идея восстановительного правосудия –</a:t>
            </a:r>
          </a:p>
          <a:p>
            <a:pPr algn="ctr">
              <a:buFontTx/>
              <a:buNone/>
            </a:pPr>
            <a:r>
              <a:rPr lang="ru-RU" sz="2000" b="1" smtClean="0">
                <a:solidFill>
                  <a:srgbClr val="003399"/>
                </a:solidFill>
              </a:rPr>
              <a:t>всякое преступление должно повлечь обязательства правонарушителя по заглаживанию вреда, нанесенного жертве.</a:t>
            </a:r>
          </a:p>
          <a:p>
            <a:pPr>
              <a:buFontTx/>
              <a:buNone/>
            </a:pPr>
            <a:endParaRPr lang="ru-RU" sz="1400" smtClean="0"/>
          </a:p>
          <a:p>
            <a:pPr>
              <a:buFontTx/>
              <a:buNone/>
            </a:pPr>
            <a:r>
              <a:rPr lang="ru-RU" sz="1400" smtClean="0"/>
              <a:t>Восстановительный подход предполагает вовлечение и активное участие жертвы   и обидчика (а также всех затронутых преступлением людей) в работу по решению возникших в результате преступления проблем с помощью беспристрастной третьей стороны – медиатора.       Такие программы проводятся только при условии добровольного согласия сторон.</a:t>
            </a:r>
          </a:p>
          <a:p>
            <a:pPr>
              <a:buFontTx/>
              <a:buNone/>
            </a:pPr>
            <a:endParaRPr lang="ru-RU" sz="1400" smtClean="0"/>
          </a:p>
          <a:p>
            <a:pPr>
              <a:buFontTx/>
              <a:buNone/>
            </a:pPr>
            <a:r>
              <a:rPr lang="ru-RU" sz="1400" b="1" smtClean="0"/>
              <a:t>Районные службы могут реализовывать разные программы: медиацию, круги сообществ, школьные конференции, круги заботы, семейные конференции.</a:t>
            </a:r>
            <a:endParaRPr lang="ru-RU" sz="1400" smtClean="0"/>
          </a:p>
          <a:p>
            <a:pPr>
              <a:buFontTx/>
              <a:buNone/>
            </a:pPr>
            <a:r>
              <a:rPr lang="ru-RU" sz="1600" b="1" smtClean="0"/>
              <a:t>Руководитель  районной службы примирения осуществляет общее руководство службой, планирует развитие и продвижение      службы,      организовывает порядок и контроль реализации программ, ведет       мониторинг      и анализ реализации программ , выстраивает взаимодействие с заинтересованными учреждениями. </a:t>
            </a:r>
          </a:p>
          <a:p>
            <a:pPr>
              <a:buFontTx/>
              <a:buNone/>
            </a:pPr>
            <a:endParaRPr lang="ru-RU" sz="1400" smtClean="0"/>
          </a:p>
          <a:p>
            <a:pPr>
              <a:buFontTx/>
              <a:buNone/>
            </a:pPr>
            <a:r>
              <a:rPr lang="ru-RU" sz="1400" b="1" smtClean="0"/>
              <a:t>Специалисты районной службы примирения могут вести работу в следующих направлениях:</a:t>
            </a:r>
            <a:endParaRPr lang="ru-RU" sz="1400" smtClean="0"/>
          </a:p>
          <a:p>
            <a:pPr>
              <a:buFontTx/>
              <a:buNone/>
            </a:pPr>
            <a:r>
              <a:rPr lang="ru-RU" sz="1400" b="1" smtClean="0"/>
              <a:t>1. Проводить медиацию по конфликтным и криминальным делам из КДН и ЗП.</a:t>
            </a:r>
            <a:endParaRPr lang="ru-RU" sz="1400" smtClean="0"/>
          </a:p>
          <a:p>
            <a:pPr>
              <a:buFontTx/>
              <a:buNone/>
            </a:pPr>
            <a:r>
              <a:rPr lang="ru-RU" sz="1400" b="1" smtClean="0"/>
              <a:t>2. Осуществлять методическое сопровождение деятельности служб примирения.</a:t>
            </a:r>
            <a:endParaRPr lang="ru-RU" sz="1400" smtClean="0"/>
          </a:p>
          <a:p>
            <a:pPr>
              <a:buFontTx/>
              <a:buNone/>
            </a:pPr>
            <a:r>
              <a:rPr lang="ru-RU" sz="1400" b="1" smtClean="0"/>
              <a:t>3. Осуществлять мониторинг и анализ деятельности служб примирения.</a:t>
            </a:r>
            <a:endParaRPr lang="ru-RU" sz="1400" smtClean="0"/>
          </a:p>
          <a:p>
            <a:pPr>
              <a:buFontTx/>
              <a:buNone/>
            </a:pPr>
            <a:endParaRPr lang="ru-RU" sz="14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 </a:t>
            </a:r>
            <a:endParaRPr lang="ru-RU" sz="2800" b="1" i="1" smtClean="0">
              <a:solidFill>
                <a:srgbClr val="0066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13787" cy="63357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b="1" dirty="0" smtClean="0">
                <a:solidFill>
                  <a:srgbClr val="003399"/>
                </a:solidFill>
              </a:rPr>
              <a:t>Организации, работающие в области профилактики конфликтов </a:t>
            </a:r>
          </a:p>
          <a:p>
            <a:pPr>
              <a:buFontTx/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-СПБ ГБУ «Городской центр социальных программ и профилактики асоциальных явлений среди молодежи «КОНТАКТ» </a:t>
            </a:r>
          </a:p>
          <a:p>
            <a:pPr>
              <a:buNone/>
            </a:pPr>
            <a:r>
              <a:rPr lang="ru-RU" sz="1600" dirty="0" smtClean="0"/>
              <a:t>      Адрес: 196070 Санкт-Петербург,  ул. Фрунзе д. 4</a:t>
            </a:r>
          </a:p>
          <a:p>
            <a:pPr>
              <a:buNone/>
            </a:pPr>
            <a:r>
              <a:rPr lang="ru-RU" sz="1600" dirty="0" smtClean="0"/>
              <a:t>      Телефон:</a:t>
            </a:r>
            <a:r>
              <a:rPr lang="ru-RU" sz="1600" b="1" dirty="0" smtClean="0"/>
              <a:t> </a:t>
            </a:r>
            <a:r>
              <a:rPr lang="ru-RU" sz="1600" b="1" dirty="0" smtClean="0">
                <a:hlinkClick r:id="rId2"/>
              </a:rPr>
              <a:t>+7(812)388-46-27</a:t>
            </a:r>
            <a:r>
              <a:rPr lang="ru-RU" sz="1600" b="1" dirty="0" smtClean="0"/>
              <a:t>                       </a:t>
            </a:r>
            <a:r>
              <a:rPr lang="ru-RU" sz="1600" dirty="0" smtClean="0"/>
              <a:t>Факс: </a:t>
            </a:r>
            <a:r>
              <a:rPr lang="ru-RU" sz="1600" b="1" dirty="0" smtClean="0"/>
              <a:t>+7(812)388-33-98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E-mail</a:t>
            </a:r>
            <a:r>
              <a:rPr lang="ru-RU" sz="1600" dirty="0" smtClean="0"/>
              <a:t>: </a:t>
            </a:r>
            <a:r>
              <a:rPr lang="ru-RU" sz="1600" b="1" dirty="0" err="1" smtClean="0">
                <a:hlinkClick r:id="rId3"/>
              </a:rPr>
              <a:t>center-kontakt@yandex.ru</a:t>
            </a:r>
            <a:r>
              <a:rPr lang="ru-RU" sz="1600" b="1" dirty="0" smtClean="0"/>
              <a:t>           </a:t>
            </a:r>
            <a:r>
              <a:rPr lang="ru-RU" sz="1600" dirty="0" err="1" smtClean="0"/>
              <a:t>Вконтакте</a:t>
            </a:r>
            <a:r>
              <a:rPr lang="ru-RU" sz="1600" dirty="0" smtClean="0"/>
              <a:t>: </a:t>
            </a:r>
            <a:r>
              <a:rPr lang="ru-RU" sz="1600" b="1" dirty="0" smtClean="0">
                <a:hlinkClick r:id="rId4"/>
              </a:rPr>
              <a:t>https://vk.com/center_kontakt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     Начальник службы медиации:                </a:t>
            </a:r>
            <a:r>
              <a:rPr lang="ru-RU" sz="1600" dirty="0" smtClean="0"/>
              <a:t>Бриль Михаил Сергеевич          747-29-51        </a:t>
            </a:r>
            <a:r>
              <a:rPr lang="ru-RU" sz="1600" dirty="0" err="1" smtClean="0">
                <a:hlinkClick r:id="rId5"/>
              </a:rPr>
              <a:t>mediation-kontakt@mail.ru</a:t>
            </a: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dirty="0" smtClean="0"/>
              <a:t>     -Служба </a:t>
            </a:r>
            <a:r>
              <a:rPr lang="ru-RU" sz="1600" dirty="0" err="1" smtClean="0"/>
              <a:t>конфликтологического</a:t>
            </a:r>
            <a:r>
              <a:rPr lang="ru-RU" sz="1600" dirty="0" smtClean="0"/>
              <a:t> консультирования и медиации. Фонд развития </a:t>
            </a:r>
            <a:r>
              <a:rPr lang="ru-RU" sz="1600" dirty="0" err="1" smtClean="0"/>
              <a:t>конфликтологии</a:t>
            </a:r>
            <a:r>
              <a:rPr lang="ru-RU" sz="1600" dirty="0" smtClean="0"/>
              <a:t>     </a:t>
            </a:r>
          </a:p>
          <a:p>
            <a:pPr>
              <a:buNone/>
            </a:pPr>
            <a:r>
              <a:rPr lang="ru-RU" sz="1600" dirty="0" smtClean="0"/>
              <a:t>      Адрес: Менделеевская Линия, д.5             +7(812) 993-76-92,</a:t>
            </a:r>
          </a:p>
          <a:p>
            <a:pPr>
              <a:buNone/>
            </a:pPr>
            <a:r>
              <a:rPr lang="ru-RU" sz="1600" dirty="0" smtClean="0"/>
              <a:t>      </a:t>
            </a:r>
            <a:r>
              <a:rPr lang="en-US" sz="1600" dirty="0" smtClean="0"/>
              <a:t>elenaiv1@mail.ru</a:t>
            </a:r>
          </a:p>
          <a:p>
            <a:pPr>
              <a:buNone/>
            </a:pPr>
            <a:r>
              <a:rPr lang="ru-RU" sz="1600" dirty="0" smtClean="0"/>
              <a:t>       </a:t>
            </a:r>
            <a:r>
              <a:rPr lang="en-US" sz="1600" dirty="0" smtClean="0"/>
              <a:t>mediationhelp.spbu.ru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-</a:t>
            </a:r>
            <a:r>
              <a:rPr lang="en-US" sz="1600" dirty="0" smtClean="0"/>
              <a:t> </a:t>
            </a:r>
            <a:r>
              <a:rPr lang="ru-RU" sz="1600" dirty="0" smtClean="0"/>
              <a:t>Международный  дистанционный  информационно- образовательный  проект «Медиация  в образовании»                       </a:t>
            </a:r>
            <a:r>
              <a:rPr lang="en-US" sz="1600" dirty="0" smtClean="0"/>
              <a:t>http://www.mediationinedu.ru/</a:t>
            </a:r>
            <a:endParaRPr lang="ru-RU" sz="16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94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 </a:t>
            </a:r>
            <a:endParaRPr lang="ru-RU" sz="2800" b="1" i="1" smtClean="0">
              <a:solidFill>
                <a:srgbClr val="0066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88913"/>
            <a:ext cx="8218487" cy="633571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9900FF"/>
                </a:solidFill>
              </a:rPr>
              <a:t>Службы  помощи лицам, пострадавшим от насилия  и (или)  оказавшимся в ситуации, угрожающей  жизни и здоровью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sz="2400" dirty="0" smtClean="0">
              <a:solidFill>
                <a:srgbClr val="99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dirty="0" smtClean="0"/>
              <a:t>8-800-2000-122</a:t>
            </a:r>
            <a:r>
              <a:rPr lang="ru-RU" sz="2000" dirty="0" smtClean="0"/>
              <a:t>- Единый  общероссийский  детский телефон доверия;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dirty="0" smtClean="0"/>
              <a:t>8-800-25-000-15</a:t>
            </a:r>
            <a:r>
              <a:rPr lang="ru-RU" sz="2000" dirty="0" smtClean="0"/>
              <a:t>- Федеральная  линия  помощи «Дети- он-лайн» (звонок  по России бесплатный)-  </a:t>
            </a:r>
            <a:r>
              <a:rPr lang="ru-RU" sz="1600" dirty="0" smtClean="0"/>
              <a:t>психологическая и практическая  помощь детям и подросткам, которые  столкнулись с опасностью  во время пользования интернетом или мобильной  связью( виртуальное преследование, домогательство,  шантаж), а также  консультирования  родителей  и педагогов по теме безопасного использования Интернета детьми);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dirty="0" smtClean="0"/>
              <a:t>112-</a:t>
            </a:r>
            <a:r>
              <a:rPr lang="ru-RU" sz="2000" dirty="0" smtClean="0"/>
              <a:t>единый  номер службы спасения;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dirty="0" smtClean="0"/>
              <a:t>714-45-63</a:t>
            </a:r>
            <a:r>
              <a:rPr lang="ru-RU" sz="2000" dirty="0" smtClean="0"/>
              <a:t> (круглосуточно) – телефоны доверия для детей;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dirty="0" smtClean="0"/>
              <a:t>108-40-41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dirty="0" smtClean="0"/>
              <a:t>234-34-00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ru-RU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507413" cy="5792788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endParaRPr lang="ru-RU" sz="1400" b="1" i="1" dirty="0" smtClean="0">
              <a:solidFill>
                <a:srgbClr val="51515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+mj-lt"/>
                <a:ea typeface="Times New Roman" pitchFamily="18" charset="0"/>
                <a:cs typeface="Tahoma" pitchFamily="34" charset="0"/>
              </a:rPr>
              <a:t> Причины  создания и развития служб школьной медиации</a:t>
            </a:r>
            <a:endParaRPr lang="ru-RU" sz="1600" dirty="0" smtClean="0">
              <a:solidFill>
                <a:srgbClr val="0070C0"/>
              </a:solidFill>
              <a:latin typeface="+mj-lt"/>
              <a:ea typeface="Times New Roman" pitchFamily="18" charset="0"/>
              <a:cs typeface="Tahoma" pitchFamily="34" charset="0"/>
            </a:endParaRPr>
          </a:p>
          <a:p>
            <a:pPr marL="0" indent="0">
              <a:buFontTx/>
              <a:buNone/>
            </a:pPr>
            <a:endParaRPr lang="ru-RU" sz="1800" dirty="0" smtClean="0">
              <a:ea typeface="Times New Roman" pitchFamily="18" charset="0"/>
              <a:cs typeface="Tahoma" pitchFamily="34" charset="0"/>
            </a:endParaRPr>
          </a:p>
          <a:p>
            <a:pPr marL="0" indent="0">
              <a:buFontTx/>
              <a:buAutoNum type="arabicParenR"/>
            </a:pPr>
            <a:r>
              <a:rPr lang="ru-RU" sz="1800" dirty="0" smtClean="0">
                <a:ea typeface="Times New Roman" pitchFamily="18" charset="0"/>
                <a:cs typeface="Tahoma" pitchFamily="34" charset="0"/>
              </a:rPr>
              <a:t>Ростом социального расслоения населения, что существенно  затрудняет реализацию принципа "равных возможностей«  развития     личности         в социальном контексте (что усиливает общую социальную    конфликтность);</a:t>
            </a:r>
          </a:p>
          <a:p>
            <a:pPr marL="0" indent="0">
              <a:buFontTx/>
              <a:buAutoNum type="arabicParenR"/>
            </a:pPr>
            <a:endParaRPr lang="ru-RU" sz="1800" dirty="0" smtClean="0">
              <a:ea typeface="Times New Roman" pitchFamily="18" charset="0"/>
              <a:cs typeface="Tahoma" pitchFamily="34" charset="0"/>
            </a:endParaRPr>
          </a:p>
          <a:p>
            <a:pPr marL="0" indent="0">
              <a:buFontTx/>
              <a:buNone/>
            </a:pPr>
            <a:r>
              <a:rPr lang="ru-RU" sz="1800" dirty="0" smtClean="0">
                <a:ea typeface="Times New Roman" pitchFamily="18" charset="0"/>
                <a:cs typeface="Tahoma" pitchFamily="34" charset="0"/>
              </a:rPr>
              <a:t>2) Усиление миграционных процессов (которые провоцируют межэтнические и межконфессиональные проблемы);</a:t>
            </a:r>
          </a:p>
          <a:p>
            <a:pPr marL="0" indent="0">
              <a:buFontTx/>
              <a:buNone/>
            </a:pPr>
            <a:endParaRPr lang="ru-RU" sz="1800" dirty="0" smtClean="0">
              <a:ea typeface="Times New Roman" pitchFamily="18" charset="0"/>
              <a:cs typeface="Tahoma" pitchFamily="34" charset="0"/>
            </a:endParaRPr>
          </a:p>
          <a:p>
            <a:pPr marL="0" indent="0">
              <a:buFontTx/>
              <a:buNone/>
            </a:pPr>
            <a:r>
              <a:rPr lang="ru-RU" sz="1800" dirty="0" smtClean="0">
                <a:ea typeface="Times New Roman" pitchFamily="18" charset="0"/>
                <a:cs typeface="Tahoma" pitchFamily="34" charset="0"/>
              </a:rPr>
              <a:t>3) Стабильно высокий уровень асоциальных проявлений     в детской среде (наркомания, алкоголизм, безнадзорность и беспризорность,     детская     и подростковая </a:t>
            </a:r>
            <a:r>
              <a:rPr lang="ru-RU" sz="1800" dirty="0" err="1" smtClean="0">
                <a:ea typeface="Times New Roman" pitchFamily="18" charset="0"/>
                <a:cs typeface="Tahoma" pitchFamily="34" charset="0"/>
              </a:rPr>
              <a:t>делинквентность</a:t>
            </a:r>
            <a:r>
              <a:rPr lang="ru-RU" sz="1800" dirty="0" smtClean="0">
                <a:ea typeface="Times New Roman" pitchFamily="18" charset="0"/>
                <a:cs typeface="Tahoma" pitchFamily="34" charset="0"/>
              </a:rPr>
              <a:t>);</a:t>
            </a:r>
          </a:p>
          <a:p>
            <a:pPr marL="0" indent="0">
              <a:buFontTx/>
              <a:buNone/>
            </a:pPr>
            <a:endParaRPr lang="ru-RU" sz="1800" dirty="0" smtClean="0">
              <a:ea typeface="Times New Roman" pitchFamily="18" charset="0"/>
              <a:cs typeface="Tahoma" pitchFamily="34" charset="0"/>
            </a:endParaRPr>
          </a:p>
          <a:p>
            <a:pPr marL="0" indent="0">
              <a:buFontTx/>
              <a:buNone/>
            </a:pPr>
            <a:r>
              <a:rPr lang="ru-RU" sz="1800" dirty="0" smtClean="0">
                <a:ea typeface="Times New Roman" pitchFamily="18" charset="0"/>
                <a:cs typeface="Tahoma" pitchFamily="34" charset="0"/>
              </a:rPr>
              <a:t>4) Ослабление роли семьи как института социализации     личности  (утрата родительского контроля над поведением и действиями детей).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sz="1600" dirty="0" smtClean="0"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ru-RU" sz="3600" b="1" i="1" dirty="0" smtClean="0">
                <a:solidFill>
                  <a:srgbClr val="0070C0"/>
                </a:solidFill>
              </a:rPr>
              <a:t>Медиация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497887" cy="568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</a:t>
            </a:r>
            <a:r>
              <a:rPr lang="ru-RU" sz="1600" b="1" smtClean="0"/>
              <a:t>                   </a:t>
            </a:r>
            <a:endParaRPr lang="ru-RU" sz="1600" smtClean="0"/>
          </a:p>
          <a:p>
            <a:pPr>
              <a:buFontTx/>
              <a:buNone/>
            </a:pPr>
            <a:r>
              <a:rPr lang="ru-RU" sz="1600" smtClean="0"/>
              <a:t>      Согласно Федеральному закону от 27 июня 2010 г. № 193-ФЗ «Об альтернативной процедуре урегулирования споров с участием посредника (процедуре медиации)» под процедурой медиации понимается </a:t>
            </a:r>
          </a:p>
          <a:p>
            <a:pPr>
              <a:buFontTx/>
              <a:buNone/>
            </a:pPr>
            <a:endParaRPr lang="ru-RU" sz="1600" b="1" smtClean="0"/>
          </a:p>
          <a:p>
            <a:pPr>
              <a:buFontTx/>
              <a:buNone/>
            </a:pPr>
            <a:r>
              <a:rPr lang="ru-RU" sz="1600" b="1" smtClean="0"/>
              <a:t>      -</a:t>
            </a:r>
            <a:r>
              <a:rPr lang="ru-RU" sz="2400" b="1" smtClean="0"/>
              <a:t>способ урегулирования споров при    содействии медиатора (независимое лицо либо независимые лица, привлекаемые      сторонами     в     качестве посредников в       урегулировании      спора    для содействия в выработке    сторонами решения по существу    спора)       на основе     добровольного согласия сторон в целях достижения ими взаимоприемлемого решения.</a:t>
            </a:r>
          </a:p>
          <a:p>
            <a:pPr>
              <a:buFontTx/>
              <a:buNone/>
            </a:pPr>
            <a:endParaRPr lang="ru-RU" sz="1600" b="1" smtClean="0"/>
          </a:p>
          <a:p>
            <a:pPr>
              <a:buFontTx/>
              <a:buNone/>
            </a:pPr>
            <a:r>
              <a:rPr lang="ru-RU" sz="1600" smtClean="0"/>
              <a:t/>
            </a:r>
            <a:br>
              <a:rPr lang="ru-RU" sz="1600" smtClean="0"/>
            </a:br>
            <a:endParaRPr lang="ru-RU" sz="1600" b="1" smtClean="0">
              <a:solidFill>
                <a:srgbClr val="000099"/>
              </a:solidFill>
              <a:hlinkClick r:id="rId2"/>
            </a:endParaRPr>
          </a:p>
        </p:txBody>
      </p:sp>
      <p:pic>
        <p:nvPicPr>
          <p:cNvPr id="5124" name="i-main-pic" descr="Картинка 4 из 35518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4781550"/>
            <a:ext cx="2300287" cy="17192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 </a:t>
            </a:r>
            <a:endParaRPr lang="ru-RU" sz="2800" b="1" i="1" smtClean="0">
              <a:solidFill>
                <a:srgbClr val="0066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85750"/>
            <a:ext cx="8218487" cy="5840413"/>
          </a:xfrm>
        </p:spPr>
        <p:txBody>
          <a:bodyPr/>
          <a:lstStyle/>
          <a:p>
            <a:endParaRPr lang="ru-RU" sz="1000" smtClean="0">
              <a:solidFill>
                <a:srgbClr val="000099"/>
              </a:solidFill>
            </a:endParaRPr>
          </a:p>
          <a:p>
            <a:endParaRPr lang="ru-RU" sz="10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8580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  <a:gridCol w="3048000"/>
              </a:tblGrid>
              <a:tr h="733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Арбитраж</a:t>
                      </a: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Медиация</a:t>
                      </a: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1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Влияние на отношение сторон к применяемой технологии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арбитр определяет, кто прав, а кто виноват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участники имеют возможность услышать и лучше понять друг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друга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1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Круг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обсуждаемых вопросов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арбитр выносит решение по конкретной проблеме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стороны имеют возможность обсудить все аспекты ситуации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1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Продолжительность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решение формулируется арбитром очень быстро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сторонам нужно время для обсуждения всего круга вопросов и выработки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3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Добровольность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участники 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всегда добровольно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прибегают к помощи арбитра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Стороны 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добровольно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принимают участие в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медиации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3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Исполнимость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решения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один из участников может быть против решения арбитра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стороны сами принимают решение, которое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их </a:t>
                      </a:r>
                      <a:r>
                        <a:rPr lang="ru-RU" sz="14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устраивает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4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Защищенность информации и имиджа сторон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Процесс и решение и его исполнение часто </a:t>
                      </a:r>
                      <a:r>
                        <a:rPr lang="ru-RU" sz="1400" b="1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публичны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Процесс и решение и его исполнение 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конфиденциальны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41300" y="-1054100"/>
            <a:ext cx="8651875" cy="732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ru-RU" sz="2400" b="1" dirty="0">
              <a:solidFill>
                <a:srgbClr val="003399"/>
              </a:solidFill>
            </a:endParaRPr>
          </a:p>
          <a:p>
            <a:pPr algn="ctr">
              <a:defRPr/>
            </a:pPr>
            <a:endParaRPr lang="ru-RU" sz="2400" b="1" dirty="0">
              <a:solidFill>
                <a:srgbClr val="003399"/>
              </a:solidFill>
            </a:endParaRPr>
          </a:p>
          <a:p>
            <a:pPr algn="ctr">
              <a:defRPr/>
            </a:pPr>
            <a:endParaRPr lang="ru-RU" sz="2400" b="1" dirty="0">
              <a:solidFill>
                <a:srgbClr val="003399"/>
              </a:solidFill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3399"/>
                </a:solidFill>
              </a:rPr>
              <a:t>Достижение</a:t>
            </a:r>
            <a:endParaRPr lang="ru-RU" sz="2400" b="1" dirty="0">
              <a:solidFill>
                <a:srgbClr val="003399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3399"/>
                </a:solidFill>
              </a:rPr>
              <a:t>поставленной цели в рамках </a:t>
            </a:r>
            <a:r>
              <a:rPr lang="ru-RU" sz="2400" b="1" dirty="0" smtClean="0">
                <a:solidFill>
                  <a:srgbClr val="003399"/>
                </a:solidFill>
              </a:rPr>
              <a:t>школьной службы медиации </a:t>
            </a:r>
            <a:r>
              <a:rPr lang="ru-RU" sz="2400" b="1" dirty="0">
                <a:solidFill>
                  <a:srgbClr val="003399"/>
                </a:solidFill>
              </a:rPr>
              <a:t>обеспечивается путем решения следующих основных задач:</a:t>
            </a:r>
          </a:p>
          <a:p>
            <a:pPr>
              <a:defRPr/>
            </a:pPr>
            <a:endParaRPr lang="ru-RU" sz="1600" dirty="0"/>
          </a:p>
          <a:p>
            <a:pPr marL="342900" indent="-342900">
              <a:buFontTx/>
              <a:buAutoNum type="arabicParenR"/>
              <a:defRPr/>
            </a:pPr>
            <a:r>
              <a:rPr lang="ru-RU" dirty="0"/>
              <a:t>создание системы защиты, помощи и обеспечения гарантий      прав и интересов детей всех возрастов и групп (включая детей,    попавших в трудную жизненную ситуацию и находящихся в социально       опасном положении);</a:t>
            </a:r>
          </a:p>
          <a:p>
            <a:pPr marL="342900" indent="-342900">
              <a:buFontTx/>
              <a:buAutoNum type="arabicParenR"/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2) формирование навыков конструктивного поведения в конфликте у всех участников педагогического процесса в целях повышения их    социальной компетентности (образовательный аспект), а также       для решения задач воспитательного характера               (для формирования у            учащихся </a:t>
            </a:r>
            <a:r>
              <a:rPr lang="ru-RU" dirty="0" err="1"/>
              <a:t>конфликтологической</a:t>
            </a:r>
            <a:r>
              <a:rPr lang="ru-RU" dirty="0"/>
              <a:t> культуры, самостоятельности,         ответственности, социальной нормативности);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3) повышение эффективности профилактической и коррекционной работы с детьми, попавшими в трудную жизненную ситуацию и         находящимися в социально опасном положении</a:t>
            </a:r>
          </a:p>
          <a:p>
            <a:pPr algn="just">
              <a:defRPr/>
            </a:pPr>
            <a:endParaRPr lang="ru-RU" sz="1600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250825" y="-255588"/>
            <a:ext cx="8561388" cy="615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ru-RU" dirty="0"/>
          </a:p>
          <a:p>
            <a:pPr algn="ctr">
              <a:defRPr/>
            </a:pPr>
            <a:r>
              <a:rPr lang="ru-RU" sz="2800" b="1" dirty="0">
                <a:solidFill>
                  <a:srgbClr val="003399"/>
                </a:solidFill>
              </a:rPr>
              <a:t>Основные функции школьной службы </a:t>
            </a:r>
            <a:r>
              <a:rPr lang="ru-RU" sz="2800" b="1" dirty="0" smtClean="0">
                <a:solidFill>
                  <a:srgbClr val="003399"/>
                </a:solidFill>
              </a:rPr>
              <a:t>медиации: </a:t>
            </a:r>
            <a:endParaRPr lang="ru-RU" sz="2800" b="1" dirty="0">
              <a:solidFill>
                <a:srgbClr val="003399"/>
              </a:solidFill>
            </a:endParaRPr>
          </a:p>
          <a:p>
            <a:pPr>
              <a:defRPr/>
            </a:pPr>
            <a:endParaRPr lang="ru-RU" sz="1600" dirty="0"/>
          </a:p>
          <a:p>
            <a:pPr marL="457200" indent="-457200">
              <a:buFontTx/>
              <a:buAutoNum type="arabicPeriod"/>
              <a:defRPr/>
            </a:pPr>
            <a:r>
              <a:rPr lang="ru-RU" sz="2400" dirty="0"/>
              <a:t>Восстановительная -     восстановление          статуса пострадавшего и обидчика в обществе,    отношений между ними и в школьном сообществе;</a:t>
            </a:r>
          </a:p>
          <a:p>
            <a:pPr marL="457200" indent="-457200">
              <a:buFontTx/>
              <a:buAutoNum type="arabicPeriod"/>
              <a:defRPr/>
            </a:pPr>
            <a:endParaRPr lang="ru-RU" sz="2400" dirty="0"/>
          </a:p>
          <a:p>
            <a:pPr>
              <a:defRPr/>
            </a:pPr>
            <a:r>
              <a:rPr lang="ru-RU" sz="2400" dirty="0"/>
              <a:t>2. Образовательная –    повышение     коммуникативной компетентности учащихся и педагогов;</a:t>
            </a:r>
          </a:p>
          <a:p>
            <a:pPr>
              <a:defRPr/>
            </a:pPr>
            <a:endParaRPr lang="ru-RU" sz="2400" dirty="0"/>
          </a:p>
          <a:p>
            <a:pPr>
              <a:defRPr/>
            </a:pPr>
            <a:r>
              <a:rPr lang="ru-RU" sz="2400" dirty="0"/>
              <a:t>3. Воспитательная          (стимулирование          развития самостоятельности, принятия на себя    ответственности, планирования будущего, осознания ценности отношений);</a:t>
            </a:r>
          </a:p>
          <a:p>
            <a:pPr>
              <a:defRPr/>
            </a:pPr>
            <a:endParaRPr lang="ru-RU" sz="2400" dirty="0"/>
          </a:p>
          <a:p>
            <a:pPr>
              <a:defRPr/>
            </a:pPr>
            <a:r>
              <a:rPr lang="ru-RU" sz="2400" dirty="0"/>
              <a:t>4. Профилактическая (предотвращение конфликтов)</a:t>
            </a:r>
            <a:r>
              <a:rPr lang="ru-RU" sz="2400" dirty="0">
                <a:cs typeface="Times New Roman" pitchFamily="18" charset="0"/>
              </a:rPr>
              <a:t>.</a:t>
            </a:r>
            <a:endParaRPr lang="ru-RU" sz="2400" dirty="0"/>
          </a:p>
          <a:p>
            <a:pPr>
              <a:defRPr/>
            </a:pPr>
            <a:endParaRPr lang="ru-RU" sz="1600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250825" y="-1064140"/>
            <a:ext cx="8678863" cy="775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dirty="0"/>
          </a:p>
          <a:p>
            <a:endParaRPr lang="ru-RU" b="1" dirty="0">
              <a:solidFill>
                <a:srgbClr val="9900FF"/>
              </a:solidFill>
            </a:endParaRPr>
          </a:p>
          <a:p>
            <a:endParaRPr lang="ru-RU" b="1" dirty="0">
              <a:solidFill>
                <a:srgbClr val="9900FF"/>
              </a:solidFill>
            </a:endParaRPr>
          </a:p>
          <a:p>
            <a:endParaRPr lang="ru-RU" b="1" dirty="0">
              <a:solidFill>
                <a:srgbClr val="9900FF"/>
              </a:solidFill>
            </a:endParaRPr>
          </a:p>
          <a:p>
            <a:endParaRPr lang="ru-RU" b="1" dirty="0">
              <a:solidFill>
                <a:srgbClr val="9900FF"/>
              </a:solidFill>
            </a:endParaRPr>
          </a:p>
          <a:p>
            <a:pPr algn="ctr"/>
            <a:r>
              <a:rPr lang="ru-RU" sz="2400" b="1" dirty="0">
                <a:solidFill>
                  <a:srgbClr val="003399"/>
                </a:solidFill>
              </a:rPr>
              <a:t>Направления деятельности </a:t>
            </a:r>
            <a:r>
              <a:rPr lang="ru-RU" sz="2400" b="1" dirty="0" smtClean="0">
                <a:solidFill>
                  <a:srgbClr val="003399"/>
                </a:solidFill>
              </a:rPr>
              <a:t>школьных служб медиации</a:t>
            </a:r>
            <a:r>
              <a:rPr lang="ru-RU" sz="2400" b="1" dirty="0">
                <a:solidFill>
                  <a:srgbClr val="003399"/>
                </a:solidFill>
              </a:rPr>
              <a:t>:</a:t>
            </a:r>
          </a:p>
          <a:p>
            <a:endParaRPr lang="ru-RU" dirty="0"/>
          </a:p>
          <a:p>
            <a:pPr>
              <a:buFontTx/>
              <a:buChar char="-"/>
            </a:pPr>
            <a:r>
              <a:rPr lang="ru-RU" dirty="0"/>
              <a:t>проведение просветительской работы (в             отношении медиации) среди учеников, их родителей и педагогического состава;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dirty="0"/>
              <a:t>разрешение разнообразных и разнонаправленных конфликтов, возникающих в образовательной организации;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dirty="0"/>
              <a:t>предотвращение возникновения конфликтов, препятствование их эскалации;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dirty="0"/>
              <a:t>формирование коммуникативных умений у детей, подростков, педагогов      и родителей (навыков конструктивного решения конфликтов, ненасильственных стратегий поведения);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dirty="0"/>
              <a:t>профилактика социальных аномалий среди детей и подростков (безнадзорности и беспризорности, наркомании, алкоголизма);</a:t>
            </a:r>
          </a:p>
          <a:p>
            <a:pPr>
              <a:buFontTx/>
              <a:buChar char="-"/>
            </a:pPr>
            <a:endParaRPr lang="ru-RU" dirty="0"/>
          </a:p>
          <a:p>
            <a:r>
              <a:rPr lang="ru-RU" dirty="0"/>
              <a:t>- профилактическая и коррекционная работа с детьми и семьями, находящимися в социально опасном положении.</a:t>
            </a:r>
          </a:p>
          <a:p>
            <a:pPr algn="ctr"/>
            <a:r>
              <a:rPr lang="ru-RU" dirty="0">
                <a:cs typeface="Times New Roman" pitchFamily="18" charset="0"/>
              </a:rPr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 </a:t>
            </a:r>
            <a:endParaRPr lang="ru-RU" sz="2800" b="1" i="1" smtClean="0">
              <a:solidFill>
                <a:srgbClr val="0066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88913"/>
            <a:ext cx="7715250" cy="6335712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2400" b="1" dirty="0" smtClean="0">
                <a:solidFill>
                  <a:srgbClr val="003399"/>
                </a:solidFill>
              </a:rPr>
              <a:t>Возможные проблемы, которые может решать школьная служба  медиации:</a:t>
            </a:r>
          </a:p>
          <a:p>
            <a:pPr algn="ctr">
              <a:buFontTx/>
              <a:buNone/>
              <a:defRPr/>
            </a:pPr>
            <a:endParaRPr lang="ru-RU" sz="2400" b="1" dirty="0" smtClean="0">
              <a:solidFill>
                <a:srgbClr val="003399"/>
              </a:solidFill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ru-RU" sz="1600" dirty="0" smtClean="0"/>
              <a:t>Драки;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1600" dirty="0" smtClean="0"/>
              <a:t>Распространение слухов;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1600" dirty="0" smtClean="0"/>
              <a:t>Угрозы;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1600" dirty="0" smtClean="0"/>
              <a:t>Обзывания;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1600" dirty="0" smtClean="0"/>
              <a:t>Имущественные отношения;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1600" dirty="0" smtClean="0"/>
              <a:t>Дразнилки;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1600" dirty="0" smtClean="0"/>
              <a:t>Психологическое давление</a:t>
            </a:r>
            <a:r>
              <a:rPr lang="ru-RU" sz="2400" dirty="0" smtClean="0"/>
              <a:t> </a:t>
            </a:r>
            <a:r>
              <a:rPr lang="ru-RU" sz="1600" dirty="0" smtClean="0"/>
              <a:t>(случаи </a:t>
            </a:r>
            <a:r>
              <a:rPr lang="ru-RU" sz="1600" dirty="0" err="1" smtClean="0"/>
              <a:t>моббинга</a:t>
            </a:r>
            <a:r>
              <a:rPr lang="ru-RU" sz="1600" dirty="0" smtClean="0"/>
              <a:t> и </a:t>
            </a:r>
            <a:r>
              <a:rPr lang="ru-RU" sz="1600" dirty="0" err="1" smtClean="0"/>
              <a:t>буллинга</a:t>
            </a:r>
            <a:r>
              <a:rPr lang="ru-RU" sz="1600" dirty="0" smtClean="0"/>
              <a:t>),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1600" dirty="0" smtClean="0"/>
              <a:t>уклонение от обучения по неуважительным причинам, возникшими вследствие серии конфликтов с одноклассниками и учителями;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1600" dirty="0" smtClean="0"/>
              <a:t>конфликты в ситуации низкого статуса учителя среди учеников класса; 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1600" dirty="0" smtClean="0"/>
              <a:t>разрушенные отношения в коллективе (классе);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1600" dirty="0" smtClean="0"/>
              <a:t>ситуации смены любимого учителя (с приходом нового);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1600" dirty="0" smtClean="0"/>
              <a:t>ситуации переформирования классов (в т.ч. в связи с </a:t>
            </a:r>
            <a:r>
              <a:rPr lang="ru-RU" sz="1600" dirty="0" err="1" smtClean="0"/>
              <a:t>предпрофильной</a:t>
            </a:r>
            <a:r>
              <a:rPr lang="ru-RU" sz="1600" dirty="0" smtClean="0"/>
              <a:t> и профильной подготовкой);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1600" dirty="0" smtClean="0"/>
              <a:t>ситуации дискриминации ученика одноклассниками по национальному, социальному, культурному или иному признаку.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2178</TotalTime>
  <Words>1105</Words>
  <Application>Microsoft Office PowerPoint</Application>
  <PresentationFormat>Экран (4:3)</PresentationFormat>
  <Paragraphs>159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   </vt:lpstr>
      <vt:lpstr>Презентация PowerPoint</vt:lpstr>
      <vt:lpstr>Медиация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 </vt:lpstr>
      <vt:lpstr> </vt:lpstr>
      <vt:lpstr> </vt:lpstr>
    </vt:vector>
  </TitlesOfParts>
  <Company>ЦПМСС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Сопровождение детей оказавшихся в сложных жизненных ситуациях.</dc:title>
  <dc:creator>User</dc:creator>
  <cp:lastModifiedBy>13</cp:lastModifiedBy>
  <cp:revision>136</cp:revision>
  <dcterms:created xsi:type="dcterms:W3CDTF">2010-01-20T14:03:38Z</dcterms:created>
  <dcterms:modified xsi:type="dcterms:W3CDTF">2020-01-14T07:27:39Z</dcterms:modified>
</cp:coreProperties>
</file>